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14" r:id="rId9"/>
    <p:sldId id="544" r:id="rId10"/>
    <p:sldId id="552" r:id="rId11"/>
    <p:sldId id="554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55" r:id="rId22"/>
    <p:sldId id="548" r:id="rId23"/>
    <p:sldId id="550" r:id="rId24"/>
    <p:sldId id="556" r:id="rId25"/>
    <p:sldId id="551" r:id="rId26"/>
    <p:sldId id="557" r:id="rId27"/>
    <p:sldId id="377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14"/>
            <p14:sldId id="544"/>
            <p14:sldId id="552"/>
            <p14:sldId id="554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55"/>
            <p14:sldId id="54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CF357-27D5-477F-A919-2E4DACBD5CE9}" v="1" dt="2021-01-04T22:55:50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84911" autoAdjust="0"/>
  </p:normalViewPr>
  <p:slideViewPr>
    <p:cSldViewPr snapToGrid="0">
      <p:cViewPr varScale="1">
        <p:scale>
          <a:sx n="101" d="100"/>
          <a:sy n="101" d="100"/>
        </p:scale>
        <p:origin x="1248" y="10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Medi"/>
              </a:rPr>
              <a:t>Spectral Temporal Graph Neural Network for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Multivariate Time-series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‹Nr.›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‹Nr.›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21/19-447.html" TargetMode="Externa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1417614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  <a:br>
              <a:rPr lang="en-US" sz="2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dirty="0"/>
              <a:t>Goal: predict next node link in a Twitter network</a:t>
            </a:r>
          </a:p>
          <a:p>
            <a:r>
              <a:rPr lang="en-US" dirty="0"/>
              <a:t>Intuition: </a:t>
            </a:r>
            <a:r>
              <a:rPr lang="en-US" sz="1800" b="0" i="0" u="none" strike="noStrike" baseline="0" dirty="0">
                <a:latin typeface="NimbusRomNo9L-Regu"/>
              </a:rPr>
              <a:t>Temporal Graph Network (TGN) encoder applied on a continuous-time dynamic 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84" y="4121181"/>
            <a:ext cx="5189837" cy="2496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B3184-673E-4513-9B5E-2DE7C6FECA88}"/>
              </a:ext>
            </a:extLst>
          </p:cNvPr>
          <p:cNvSpPr txBox="1"/>
          <p:nvPr/>
        </p:nvSpPr>
        <p:spPr bwMode="gray">
          <a:xfrm>
            <a:off x="415438" y="1881486"/>
            <a:ext cx="6240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Regu"/>
              </a:rPr>
              <a:t>Two types of time-stamped-event </a:t>
            </a:r>
            <a:r>
              <a:rPr lang="en-US" sz="1800" b="1" i="0" u="none" strike="noStrike" baseline="0" dirty="0">
                <a:latin typeface="CMMI10"/>
              </a:rPr>
              <a:t>x</a:t>
            </a:r>
            <a:r>
              <a:rPr lang="en-US" sz="1800" b="1" i="0" u="none" strike="noStrike" baseline="0" dirty="0">
                <a:latin typeface="CMR10"/>
              </a:rPr>
              <a:t>(</a:t>
            </a:r>
            <a:r>
              <a:rPr lang="en-US" sz="1800" b="1" i="0" u="none" strike="noStrike" baseline="0" dirty="0">
                <a:latin typeface="CMMI10"/>
              </a:rPr>
              <a:t>t</a:t>
            </a:r>
            <a:r>
              <a:rPr lang="en-US" sz="1800" b="1" i="0" u="none" strike="noStrike" baseline="0" dirty="0">
                <a:latin typeface="CMR10"/>
              </a:rPr>
              <a:t>):</a:t>
            </a:r>
            <a:endParaRPr lang="en-US" sz="1800" b="1" i="0" u="none" strike="noStrike" baseline="0" dirty="0">
              <a:latin typeface="NimbusRomNo9L-Med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NimbusRomNo9L-Medi"/>
              </a:rPr>
              <a:t>N</a:t>
            </a:r>
            <a:r>
              <a:rPr lang="en-US" sz="1800" b="0" i="0" u="none" strike="noStrike" baseline="0" dirty="0">
                <a:latin typeface="NimbusRomNo9L-Medi"/>
              </a:rPr>
              <a:t>ode-wise event </a:t>
            </a:r>
            <a:r>
              <a:rPr lang="en-US" sz="1800" b="0" i="0" u="none" strike="noStrike" baseline="0" dirty="0">
                <a:latin typeface="NimbusRomNo9L-Regu"/>
              </a:rPr>
              <a:t>is represented by node </a:t>
            </a:r>
            <a:r>
              <a:rPr lang="en-US" sz="1800" b="0" i="0" u="none" strike="noStrike" baseline="0" dirty="0">
                <a:latin typeface="CMBX10"/>
              </a:rPr>
              <a:t>v</a:t>
            </a:r>
            <a:r>
              <a:rPr lang="en-US" sz="800" b="0" i="0" u="none" strike="noStrike" baseline="0" dirty="0">
                <a:latin typeface="CMMI7"/>
              </a:rPr>
              <a:t>i</a:t>
            </a:r>
            <a:r>
              <a:rPr lang="en-US" sz="1800" b="0" i="0" u="none" strike="noStrike" baseline="0" dirty="0">
                <a:latin typeface="CMR10"/>
              </a:rPr>
              <a:t>(</a:t>
            </a:r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0" dirty="0">
                <a:latin typeface="CMR10"/>
              </a:rPr>
              <a:t>)</a:t>
            </a:r>
            <a:endParaRPr lang="en-US" sz="1800" b="0" i="0" u="none" strike="noStrike" baseline="0" dirty="0">
              <a:latin typeface="NimbusRomNo9L-Regu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NimbusRomNo9L-Regu"/>
              </a:rPr>
              <a:t>Interaction event </a:t>
            </a:r>
            <a:r>
              <a:rPr lang="en-US" dirty="0" err="1">
                <a:latin typeface="NimbusRomNo9L-Regu"/>
              </a:rPr>
              <a:t>e</a:t>
            </a:r>
            <a:r>
              <a:rPr lang="en-US" baseline="-25000" dirty="0" err="1">
                <a:latin typeface="NimbusRomNo9L-Regu"/>
              </a:rPr>
              <a:t>ij</a:t>
            </a:r>
            <a:r>
              <a:rPr lang="en-US" dirty="0">
                <a:latin typeface="NimbusRomNo9L-Regu"/>
              </a:rPr>
              <a:t>(t) between nodes </a:t>
            </a:r>
            <a:r>
              <a:rPr lang="en-US" dirty="0" err="1">
                <a:latin typeface="NimbusRomNo9L-Regu"/>
              </a:rPr>
              <a:t>i</a:t>
            </a:r>
            <a:r>
              <a:rPr lang="en-US" dirty="0">
                <a:latin typeface="NimbusRomNo9L-Regu"/>
              </a:rPr>
              <a:t> and j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231313" y="1894906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EA6C-1508-402C-BEE8-1CF87D987444}"/>
              </a:ext>
            </a:extLst>
          </p:cNvPr>
          <p:cNvSpPr txBox="1"/>
          <p:nvPr/>
        </p:nvSpPr>
        <p:spPr bwMode="gray">
          <a:xfrm>
            <a:off x="3956221" y="3859416"/>
            <a:ext cx="2049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imbusRomNo9L-Regu"/>
              </a:rPr>
              <a:t>temporal embedding </a:t>
            </a:r>
            <a:r>
              <a:rPr lang="en-US" sz="1400" b="0" i="0" u="none" strike="noStrike" baseline="0" dirty="0" err="1">
                <a:latin typeface="CMBX10"/>
              </a:rPr>
              <a:t>z</a:t>
            </a:r>
            <a:r>
              <a:rPr lang="en-US" sz="600" b="0" i="0" u="none" strike="noStrike" baseline="0" dirty="0" err="1">
                <a:latin typeface="CMMI7"/>
              </a:rPr>
              <a:t>i</a:t>
            </a:r>
            <a:r>
              <a:rPr lang="en-US" sz="1400" b="0" i="0" u="none" strike="noStrike" baseline="0" dirty="0">
                <a:latin typeface="CMR10"/>
              </a:rPr>
              <a:t>(</a:t>
            </a:r>
            <a:r>
              <a:rPr lang="en-US" sz="1400" b="0" i="0" u="none" strike="noStrike" baseline="0" dirty="0">
                <a:latin typeface="CMMI10"/>
              </a:rPr>
              <a:t>t</a:t>
            </a:r>
            <a:r>
              <a:rPr lang="en-US" sz="1400" b="0" i="0" u="none" strike="noStrike" baseline="0" dirty="0">
                <a:latin typeface="CMR10"/>
              </a:rPr>
              <a:t>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412BB4-947B-48A2-838A-E903A38F1007}"/>
              </a:ext>
            </a:extLst>
          </p:cNvPr>
          <p:cNvSpPr txBox="1"/>
          <p:nvPr/>
        </p:nvSpPr>
        <p:spPr bwMode="gray">
          <a:xfrm>
            <a:off x="7168234" y="6093981"/>
            <a:ext cx="2366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imbusRomNo9L-Regu"/>
              </a:rPr>
              <a:t>recurrent neural network (LSTM or RNN)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338" y="3793101"/>
            <a:ext cx="4646112" cy="5090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</a:t>
            </a:r>
            <a:r>
              <a:rPr lang="de-DE" dirty="0" err="1"/>
              <a:t>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E0BBA-1EE2-44B1-ADF6-D2DB74972B6C}"/>
              </a:ext>
            </a:extLst>
          </p:cNvPr>
          <p:cNvSpPr/>
          <p:nvPr/>
        </p:nvSpPr>
        <p:spPr bwMode="gray">
          <a:xfrm>
            <a:off x="7515497" y="2290119"/>
            <a:ext cx="3152503" cy="2702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Graphical Examples</a:t>
            </a:r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r>
              <a:rPr lang="en-US" dirty="0"/>
              <a:t>- Locality</a:t>
            </a:r>
          </a:p>
          <a:p>
            <a:r>
              <a:rPr lang="en-US" dirty="0"/>
              <a:t>- Multi-Resolution</a:t>
            </a:r>
          </a:p>
          <a:p>
            <a:r>
              <a:rPr lang="en-US" dirty="0"/>
              <a:t>2- Spectral Construction</a:t>
            </a:r>
          </a:p>
          <a:p>
            <a:pPr algn="l"/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Laplacian, 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r>
              <a:rPr lang="en-US" sz="1800" b="0" i="0" u="none" strike="noStrike" baseline="0" dirty="0">
                <a:latin typeface="NimbusRomNo9L-Medi"/>
              </a:rPr>
              <a:t>Extending Convolutions via the Laplacian Spectrum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14" y="2489624"/>
            <a:ext cx="3330639" cy="276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62697" y="6486805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</p:txBody>
      </p:sp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47" y="144001"/>
            <a:ext cx="10263772" cy="1294503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61954"/>
            <a:ext cx="11473384" cy="769441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Goal: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  <a:p>
            <a:pPr algn="l"/>
            <a:r>
              <a:rPr lang="en-US" sz="1800" dirty="0">
                <a:latin typeface="NimbusRomNo9L-Regu"/>
              </a:rPr>
              <a:t>Time Series Fundamentals (</a:t>
            </a:r>
            <a:r>
              <a:rPr lang="en-US" sz="1800" dirty="0" err="1">
                <a:latin typeface="NimbusRomNo9L-Regu"/>
              </a:rPr>
              <a:t>Garch</a:t>
            </a:r>
            <a:r>
              <a:rPr lang="en-US" sz="1800" dirty="0">
                <a:latin typeface="NimbusRomNo9L-Regu"/>
              </a:rPr>
              <a:t> and Granger Causality models?)</a:t>
            </a:r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25" y="1702271"/>
            <a:ext cx="4791203" cy="1150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51" y="2892913"/>
            <a:ext cx="6372354" cy="2032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428" y="3084348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555" y="5524069"/>
            <a:ext cx="4919695" cy="634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A5F1D-035E-4E0C-B0AD-A9F5FA17057F}"/>
              </a:ext>
            </a:extLst>
          </p:cNvPr>
          <p:cNvSpPr txBox="1"/>
          <p:nvPr/>
        </p:nvSpPr>
        <p:spPr bwMode="gray">
          <a:xfrm>
            <a:off x="9079447" y="6158433"/>
            <a:ext cx="229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Medi"/>
              </a:rPr>
              <a:t>Loss Function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516" y="5494030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3080122" y="6166635"/>
            <a:ext cx="279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Medi"/>
              </a:rPr>
              <a:t>Latent Correlation Layer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073" y="3261763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755822" y="4144409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Graph Fourier Transform (GFT)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5CF43D-A02E-4789-800A-CE3B52CDA7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303" y="4919278"/>
            <a:ext cx="76200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3784055" y="5211721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Discrete Fourier Transform (DFT)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pt-BR" dirty="0"/>
              <a:t>H</a:t>
            </a:r>
            <a:r>
              <a:rPr lang="en-US" dirty="0" err="1"/>
              <a:t>ybrid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Goal: Predict trajectories of multiple interacting agents</a:t>
            </a:r>
          </a:p>
          <a:p>
            <a:r>
              <a:rPr lang="en-US" dirty="0"/>
              <a:t>Approach: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2128426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7796725" y="4400322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Loss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706" y="5622921"/>
            <a:ext cx="7920681" cy="660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78" y="4203986"/>
            <a:ext cx="6070717" cy="1131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7218406" y="5386828"/>
            <a:ext cx="624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latent interaction graph is inferred at each time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30080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NimbusRomNo9L-Regu"/>
              </a:rPr>
              <a:t>[</a:t>
            </a:r>
            <a:r>
              <a:rPr lang="en-US" sz="1200" b="0" i="0" u="none" strike="noStrike" baseline="0" dirty="0" err="1">
                <a:latin typeface="NimbusRomNo9L-Regu"/>
              </a:rPr>
              <a:t>Kamezi</a:t>
            </a:r>
            <a:r>
              <a:rPr lang="en-US" sz="1200" b="0" i="0" u="none" strike="noStrike" baseline="0" dirty="0">
                <a:latin typeface="NimbusRomNo9L-Regu"/>
              </a:rPr>
              <a:t> et al. 2020] </a:t>
            </a:r>
            <a:r>
              <a:rPr lang="en-US" sz="1200" b="0" i="0" u="none" strike="noStrike" baseline="0" dirty="0" err="1">
                <a:latin typeface="NimbusRomNo9L-Regu"/>
              </a:rPr>
              <a:t>Seyed</a:t>
            </a:r>
            <a:r>
              <a:rPr lang="en-US" sz="1200" b="0" i="0" u="none" strike="noStrike" baseline="0" dirty="0">
                <a:latin typeface="NimbusRomNo9L-Regu"/>
              </a:rPr>
              <a:t> Mehran </a:t>
            </a:r>
            <a:r>
              <a:rPr lang="en-US" sz="1200" b="0" i="0" u="none" strike="noStrike" baseline="0" dirty="0" err="1">
                <a:latin typeface="NimbusRomNo9L-Regu"/>
              </a:rPr>
              <a:t>Kazemi</a:t>
            </a:r>
            <a:r>
              <a:rPr lang="en-US" sz="1200" b="0" i="0" u="none" strike="noStrike" baseline="0" dirty="0">
                <a:latin typeface="NimbusRomNo9L-Regu"/>
              </a:rPr>
              <a:t>, </a:t>
            </a:r>
            <a:r>
              <a:rPr lang="en-US" sz="1200" b="0" i="0" u="none" strike="noStrike" baseline="0" dirty="0" err="1">
                <a:latin typeface="NimbusRomNo9L-Regu"/>
              </a:rPr>
              <a:t>Rishab</a:t>
            </a:r>
            <a:r>
              <a:rPr lang="en-US" sz="1200" b="0" i="0" u="none" strike="noStrike" baseline="0" dirty="0">
                <a:latin typeface="NimbusRomNo9L-Regu"/>
              </a:rPr>
              <a:t> Goel, </a:t>
            </a:r>
            <a:r>
              <a:rPr lang="en-US" sz="1200" b="0" i="0" u="none" strike="noStrike" baseline="0" dirty="0" err="1">
                <a:latin typeface="NimbusRomNo9L-Regu"/>
              </a:rPr>
              <a:t>Kshitij</a:t>
            </a:r>
            <a:r>
              <a:rPr lang="en-US" sz="1200" b="0" i="0" u="none" strike="noStrike" baseline="0" dirty="0">
                <a:latin typeface="NimbusRomNo9L-Regu"/>
              </a:rPr>
              <a:t> Jain, Ivan </a:t>
            </a:r>
            <a:r>
              <a:rPr lang="en-US" sz="1200" b="0" i="0" u="none" strike="noStrike" baseline="0" dirty="0" err="1">
                <a:latin typeface="NimbusRomNo9L-Regu"/>
              </a:rPr>
              <a:t>Kobyzev</a:t>
            </a:r>
            <a:r>
              <a:rPr lang="en-US" sz="1200" b="0" i="0" u="none" strike="noStrike" baseline="0" dirty="0">
                <a:latin typeface="NimbusRomNo9L-Regu"/>
              </a:rPr>
              <a:t>, </a:t>
            </a:r>
            <a:r>
              <a:rPr lang="en-US" sz="1200" b="0" i="0" u="none" strike="noStrike" baseline="0" dirty="0" err="1">
                <a:latin typeface="NimbusRomNo9L-Regu"/>
              </a:rPr>
              <a:t>Akshay</a:t>
            </a:r>
            <a:r>
              <a:rPr lang="en-US" sz="1200" b="0" i="0" u="none" strike="noStrike" baseline="0" dirty="0">
                <a:latin typeface="NimbusRomNo9L-Regu"/>
              </a:rPr>
              <a:t> </a:t>
            </a:r>
            <a:r>
              <a:rPr lang="en-US" sz="1200" b="0" i="0" u="none" strike="noStrike" baseline="0" dirty="0" err="1">
                <a:latin typeface="NimbusRomNo9L-Regu"/>
              </a:rPr>
              <a:t>Sethi</a:t>
            </a:r>
            <a:r>
              <a:rPr lang="en-US" sz="1200" b="0" i="0" u="none" strike="noStrike" baseline="0" dirty="0">
                <a:latin typeface="NimbusRomNo9L-Regu"/>
              </a:rPr>
              <a:t>, Peter Forsyth, and Pascal Poupart. </a:t>
            </a:r>
            <a:r>
              <a:rPr lang="en-US" sz="1200" b="1" i="0" u="none" strike="noStrike" baseline="0" dirty="0">
                <a:latin typeface="NimbusRomNo9L-Regu"/>
              </a:rPr>
              <a:t>Representation learning for dynamic graphs: A survey.  </a:t>
            </a:r>
            <a:r>
              <a:rPr lang="en-US" sz="12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200" b="0" i="0" u="none" strike="noStrike" baseline="0" dirty="0">
                <a:latin typeface="NimbusRomNo9L-Regu"/>
              </a:rPr>
              <a:t>, 21(70):1–73, 2020. URL </a:t>
            </a:r>
            <a:r>
              <a:rPr lang="en-US" sz="1200" b="0" i="0" u="none" strike="noStrike" baseline="0" dirty="0">
                <a:latin typeface="NimbusMonL-Regu"/>
                <a:hlinkClick r:id="rId2"/>
              </a:rPr>
              <a:t>http://jmlr.org/papers/v21/19-447.html</a:t>
            </a:r>
            <a:endParaRPr lang="en-US" sz="1200" b="0" i="0" u="none" strike="noStrike" baseline="0" dirty="0">
              <a:latin typeface="NimbusMonL-Regu"/>
            </a:endParaRP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two methods of your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1" y="870148"/>
            <a:ext cx="5564274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or clustering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37925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772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Spectral Temporal Graph Neural Network for Multivariate Time-series Forecasting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 [Cao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dirty="0"/>
              <a:t>Motivation contrast: Continuous Time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35934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Goal</a:t>
            </a:r>
            <a:r>
              <a:rPr lang="en-US" sz="18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Time stamps increase along the path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Microsoft Office PowerPoint</Application>
  <PresentationFormat>Breitbild</PresentationFormat>
  <Paragraphs>280</Paragraphs>
  <Slides>28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Temporal Page Rank </vt:lpstr>
      <vt:lpstr>Temporal PageRank – Augmented Graph</vt:lpstr>
      <vt:lpstr>Temporal Graph Neural Networks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Spectral Networks</vt:lpstr>
      <vt:lpstr>Spectral Temporal Graph Neural Network for Multivariate Time-series Forecasting </vt:lpstr>
      <vt:lpstr>Hybrid Architectures</vt:lpstr>
      <vt:lpstr>EvolveGraph: Multi-agent trajectory prediction w/ dynamic relational reasoning</vt:lpstr>
      <vt:lpstr>Suggested Readings on Temporal Graph Nets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Max Schumacher</cp:lastModifiedBy>
  <cp:revision>34</cp:revision>
  <dcterms:created xsi:type="dcterms:W3CDTF">2020-12-16T15:45:57Z</dcterms:created>
  <dcterms:modified xsi:type="dcterms:W3CDTF">2021-01-04T22:56:11Z</dcterms:modified>
</cp:coreProperties>
</file>